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embeddedFontLs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Verdana" pitchFamily="34" charset="0"/>
      <p:regular r:id="rId18"/>
      <p:bold r:id="rId19"/>
      <p:italic r:id="rId20"/>
      <p:boldItalic r:id="rId21"/>
    </p:embeddedFont>
    <p:embeddedFont>
      <p:font typeface="Helvetica Neue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2.png"/><Relationship Id="rId5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0.mp3"/><Relationship Id="rId6" Type="http://schemas.openxmlformats.org/officeDocument/2006/relationships/image" Target="../media/image2.png"/><Relationship Id="rId5" Type="http://schemas.microsoft.com/office/2007/relationships/media" Target="../media/media10.mp3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1.mp3"/><Relationship Id="rId6" Type="http://schemas.openxmlformats.org/officeDocument/2006/relationships/image" Target="../media/image2.png"/><Relationship Id="rId5" Type="http://schemas.microsoft.com/office/2007/relationships/media" Target="../media/media11.mp3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p3"/><Relationship Id="rId6" Type="http://schemas.openxmlformats.org/officeDocument/2006/relationships/image" Target="../media/image2.png"/><Relationship Id="rId5" Type="http://schemas.microsoft.com/office/2007/relationships/media" Target="../media/media2.mp3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6" Type="http://schemas.openxmlformats.org/officeDocument/2006/relationships/image" Target="../media/image2.png"/><Relationship Id="rId5" Type="http://schemas.microsoft.com/office/2007/relationships/media" Target="../media/media3.mp3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4.mp3"/><Relationship Id="rId5" Type="http://schemas.openxmlformats.org/officeDocument/2006/relationships/image" Target="../media/image2.png"/><Relationship Id="rId4" Type="http://schemas.microsoft.com/office/2007/relationships/media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.mp3"/><Relationship Id="rId6" Type="http://schemas.openxmlformats.org/officeDocument/2006/relationships/image" Target="../media/image2.png"/><Relationship Id="rId5" Type="http://schemas.microsoft.com/office/2007/relationships/media" Target="../media/media5.mp3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6.mp3"/><Relationship Id="rId6" Type="http://schemas.openxmlformats.org/officeDocument/2006/relationships/image" Target="../media/image2.png"/><Relationship Id="rId5" Type="http://schemas.microsoft.com/office/2007/relationships/media" Target="../media/media6.mp3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7.mp3"/><Relationship Id="rId6" Type="http://schemas.openxmlformats.org/officeDocument/2006/relationships/image" Target="../media/image2.png"/><Relationship Id="rId5" Type="http://schemas.microsoft.com/office/2007/relationships/media" Target="../media/media7.mp3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p3"/><Relationship Id="rId6" Type="http://schemas.openxmlformats.org/officeDocument/2006/relationships/image" Target="../media/image2.png"/><Relationship Id="rId5" Type="http://schemas.microsoft.com/office/2007/relationships/media" Target="../media/media8.mp3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9.mp3"/><Relationship Id="rId6" Type="http://schemas.openxmlformats.org/officeDocument/2006/relationships/image" Target="../media/image2.png"/><Relationship Id="rId5" Type="http://schemas.microsoft.com/office/2007/relationships/media" Target="../media/media9.mp3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FFFF"/>
            </a:gs>
            <a:gs pos="27000">
              <a:srgbClr val="37CDF3"/>
            </a:gs>
            <a:gs pos="100000">
              <a:srgbClr val="6E9BE7"/>
            </a:gs>
          </a:gsLst>
          <a:lin ang="10800025" scaled="0"/>
        </a:gra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4">
            <a:alphaModFix/>
          </a:blip>
          <a:srcRect l="-5395" t="-11913" r="-12933" b="-14556"/>
          <a:stretch/>
        </p:blipFill>
        <p:spPr>
          <a:xfrm>
            <a:off x="1006650" y="-591112"/>
            <a:ext cx="10178699" cy="80402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1524000" y="2363599"/>
            <a:ext cx="9144000" cy="14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t-IT" sz="8700" b="1"/>
              <a:t>FRIDA KAHLO</a:t>
            </a:r>
            <a:endParaRPr sz="8700" b="1"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1524000" y="3602050"/>
            <a:ext cx="10741500" cy="3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/>
              <a:t>                                                               </a:t>
            </a:r>
            <a:r>
              <a:rPr lang="it-IT" b="1">
                <a:solidFill>
                  <a:srgbClr val="000000"/>
                </a:solidFill>
                <a:highlight>
                  <a:srgbClr val="FF0000"/>
                </a:highlight>
              </a:rPr>
              <a:t>    </a:t>
            </a:r>
            <a:r>
              <a:rPr lang="it-IT" sz="2100" b="1">
                <a:solidFill>
                  <a:srgbClr val="000000"/>
                </a:solidFill>
                <a:highlight>
                  <a:srgbClr val="FF0000"/>
                </a:highlight>
              </a:rPr>
              <a:t>Lavoro di Corò Martina e Pietrobelli Veronica 4f</a:t>
            </a:r>
            <a:endParaRPr sz="2100" b="1">
              <a:solidFill>
                <a:srgbClr val="000000"/>
              </a:solidFill>
              <a:highlight>
                <a:srgbClr val="FF0000"/>
              </a:highlight>
            </a:endParaRPr>
          </a:p>
        </p:txBody>
      </p:sp>
      <p:pic>
        <p:nvPicPr>
          <p:cNvPr id="2" name="Kahlo 1">
            <a:hlinkClick r:id="" action="ppaction://media"/>
            <a:extLst>
              <a:ext uri="{FF2B5EF4-FFF2-40B4-BE49-F238E27FC236}">
                <a16:creationId xmlns:a16="http://schemas.microsoft.com/office/drawing/2014/main" xmlns="" id="{DDE74479-8E09-4A77-9353-80C24E6A85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6404" y="23260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FFFF"/>
            </a:gs>
            <a:gs pos="27000">
              <a:srgbClr val="37CDF3"/>
            </a:gs>
            <a:gs pos="100000">
              <a:srgbClr val="6E9BE7"/>
            </a:gs>
          </a:gsLst>
          <a:lin ang="10800025" scaled="0"/>
        </a:gra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>
            <a:spLocks noGrp="1"/>
          </p:cNvSpPr>
          <p:nvPr>
            <p:ph type="title"/>
          </p:nvPr>
        </p:nvSpPr>
        <p:spPr>
          <a:xfrm>
            <a:off x="838200" y="143250"/>
            <a:ext cx="10515600" cy="10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ARTE NAIF</a:t>
            </a:r>
            <a:endParaRPr/>
          </a:p>
        </p:txBody>
      </p:sp>
      <p:sp>
        <p:nvSpPr>
          <p:cNvPr id="156" name="Google Shape;156;p22"/>
          <p:cNvSpPr txBox="1">
            <a:spLocks noGrp="1"/>
          </p:cNvSpPr>
          <p:nvPr>
            <p:ph type="body" idx="1"/>
          </p:nvPr>
        </p:nvSpPr>
        <p:spPr>
          <a:xfrm>
            <a:off x="340225" y="913200"/>
            <a:ext cx="11013600" cy="59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⮚"/>
            </a:pPr>
            <a:r>
              <a:rPr lang="it-IT" sz="1800" b="0" i="0" u="none" strike="noStrike">
                <a:solidFill>
                  <a:srgbClr val="202124"/>
                </a:solidFill>
                <a:latin typeface="Verdana"/>
                <a:ea typeface="Verdana"/>
                <a:cs typeface="Verdana"/>
                <a:sym typeface="Verdana"/>
              </a:rPr>
              <a:t>Le due Frida, 1939, Città del Messico (colore ad olio)</a:t>
            </a:r>
            <a:endParaRPr b="0"/>
          </a:p>
          <a:p>
            <a:pPr marL="0" lvl="0" indent="0" algn="l" rtl="0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L’opera</a:t>
            </a:r>
            <a:r>
              <a:rPr lang="it-IT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è un autoritratto di Frida Kahlo che mostra due personalità dell’artista.</a:t>
            </a:r>
            <a:endParaRPr sz="1800" b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43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it-IT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destra la donna amata e rispettata da Rivera, che indossa </a:t>
            </a:r>
            <a:endParaRPr sz="18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43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it-IT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 tradizionale abito messicano e tiene in mano una immagine </a:t>
            </a:r>
            <a:endParaRPr sz="18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43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it-IT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 Rivera da piccolo. </a:t>
            </a:r>
            <a:endParaRPr sz="1800" b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3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it-IT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Accanto appare una Frida più europea, in abito bianco di pizzo, </a:t>
            </a:r>
            <a:endParaRPr sz="18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3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it-IT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Frida che Rivera ha abbandonato. </a:t>
            </a:r>
            <a:endParaRPr sz="1800" b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it-IT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Entrambe hanno il cuore posto in evidenza sul loro petto, </a:t>
            </a:r>
            <a:endParaRPr sz="18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it-IT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 simbolo del dolore di Frida.</a:t>
            </a:r>
            <a:endParaRPr sz="1800" b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it-IT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 due Frida si tengono per mano e una vena, che parte dalla foto </a:t>
            </a:r>
            <a:endParaRPr sz="18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it-IT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 Diego e attraversa i due cuori, le unisce. </a:t>
            </a:r>
            <a:endParaRPr sz="1800" b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it-IT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vena, però,</a:t>
            </a: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zampilla sul vestito della Frida europea, la quale vi ha posto </a:t>
            </a:r>
            <a:endParaRPr sz="18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it-IT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una forbice chirurgica per suturare la vena, ma il sangue continua a zampillare </a:t>
            </a:r>
            <a:endParaRPr sz="18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it-IT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macchiandole il vestito</a:t>
            </a: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anche il cuore è aperto e simboleggiando il lutto della separazione. </a:t>
            </a:r>
            <a:endParaRPr sz="1800" b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it-IT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 nubi dietro alle due donne sono agitate e fosche, come il periodo che la pittrice sta vivendo.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Oggi collocate al Museo d’arte moderna a Città del Messico.</a:t>
            </a:r>
            <a:endParaRPr sz="1800"/>
          </a:p>
        </p:txBody>
      </p:sp>
      <p:pic>
        <p:nvPicPr>
          <p:cNvPr id="157" name="Google Shape;15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3025" y="1996488"/>
            <a:ext cx="4673499" cy="311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ahlo 10">
            <a:hlinkClick r:id="" action="ppaction://media"/>
            <a:extLst>
              <a:ext uri="{FF2B5EF4-FFF2-40B4-BE49-F238E27FC236}">
                <a16:creationId xmlns:a16="http://schemas.microsoft.com/office/drawing/2014/main" xmlns="" id="{E8D989E5-731C-4872-B344-581500D858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22768" y="48547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FFFF"/>
            </a:gs>
            <a:gs pos="27000">
              <a:srgbClr val="37CDF3"/>
            </a:gs>
            <a:gs pos="100000">
              <a:srgbClr val="6E9BE7"/>
            </a:gs>
          </a:gsLst>
          <a:lin ang="10800025" scaled="0"/>
        </a:gra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12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SURREALISMO</a:t>
            </a:r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body" idx="1"/>
          </p:nvPr>
        </p:nvSpPr>
        <p:spPr>
          <a:xfrm>
            <a:off x="340225" y="1342950"/>
            <a:ext cx="11013600" cy="54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⮚"/>
            </a:pPr>
            <a:r>
              <a:rPr lang="it-IT" sz="1800" b="0" i="0" u="none" strike="noStrike">
                <a:solidFill>
                  <a:srgbClr val="202124"/>
                </a:solidFill>
                <a:latin typeface="Verdana"/>
                <a:ea typeface="Verdana"/>
                <a:cs typeface="Verdana"/>
                <a:sym typeface="Verdana"/>
              </a:rPr>
              <a:t>Colonna </a:t>
            </a:r>
            <a:r>
              <a:rPr lang="it-IT" sz="1800">
                <a:solidFill>
                  <a:srgbClr val="202124"/>
                </a:solidFill>
                <a:latin typeface="Verdana"/>
                <a:ea typeface="Verdana"/>
                <a:cs typeface="Verdana"/>
                <a:sym typeface="Verdana"/>
              </a:rPr>
              <a:t>spezzata</a:t>
            </a:r>
            <a:r>
              <a:rPr lang="it-IT" sz="1800" b="0" i="0" u="none" strike="noStrike">
                <a:solidFill>
                  <a:srgbClr val="202124"/>
                </a:solidFill>
                <a:latin typeface="Verdana"/>
                <a:ea typeface="Verdana"/>
                <a:cs typeface="Verdana"/>
                <a:sym typeface="Verdana"/>
              </a:rPr>
              <a:t>, 1944, Casa Azul (olio su masonite)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1700" b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230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L’opera fu dipinta dopo che le sofferenze per le innumerevoli operazioni </a:t>
            </a:r>
            <a:endParaRPr sz="17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230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chirurgiche l’avevano resa inadatta all’insegnamento e l’avevano </a:t>
            </a:r>
            <a:endParaRPr sz="17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230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costretta a letto per lunghi periodi.  </a:t>
            </a:r>
            <a:endParaRPr sz="1700" b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Dal mento fino all’inguine il corpo di Frida Kahlo appare squarciato, </a:t>
            </a:r>
            <a:endParaRPr sz="17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aperto da uno strappo violento del busto che sembra tenuto solo </a:t>
            </a:r>
            <a:endParaRPr sz="17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dal corsetto bianco. </a:t>
            </a:r>
            <a:endParaRPr sz="1700" b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Dentro allo squarcio vediamo una colonna ionica rotta in più punti</a:t>
            </a:r>
            <a:r>
              <a:rPr lang="it-IT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it-IT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</a:t>
            </a: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rappresenta la spina dorsale, che non riesce più a tenere in piedi </a:t>
            </a:r>
            <a:endParaRPr sz="17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Frida </a:t>
            </a:r>
            <a:r>
              <a:rPr lang="it-IT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 la costringe a letto.</a:t>
            </a: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 </a:t>
            </a:r>
            <a:endParaRPr sz="1700" b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18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E’ un panorama desolato, solcato da spaccatur</a:t>
            </a:r>
            <a:r>
              <a:rPr lang="it-IT" sz="1700">
                <a:solidFill>
                  <a:srgbClr val="000000"/>
                </a:solidFill>
              </a:rPr>
              <a:t>e</a:t>
            </a: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che servono a ricordare </a:t>
            </a:r>
            <a:endParaRPr sz="17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18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come la sofferenza interiore influenzi il modo in cui sentiamo e percepiamo </a:t>
            </a:r>
            <a:endParaRPr sz="17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18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ciò che ci circonda. </a:t>
            </a:r>
            <a:endParaRPr sz="1700" b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Il corpo di Frida è punteggiato da decine di chiodi conficcati ovunque.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it-IT" sz="1700" b="0">
                <a:latin typeface="Calibri"/>
                <a:ea typeface="Calibri"/>
                <a:cs typeface="Calibri"/>
                <a:sym typeface="Calibri"/>
              </a:rPr>
              <a:t>Oggi collocata al Museo Dolores Olmedo Patiño a Città del Messico.</a:t>
            </a:r>
            <a:r>
              <a:rPr lang="it-IT"/>
              <a:t/>
            </a:r>
            <a:br>
              <a:rPr lang="it-IT"/>
            </a:br>
            <a:endParaRPr/>
          </a:p>
        </p:txBody>
      </p:sp>
      <p:pic>
        <p:nvPicPr>
          <p:cNvPr id="165" name="Google Shape;16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1478" y="949025"/>
            <a:ext cx="4472596" cy="558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ahlo 11">
            <a:hlinkClick r:id="" action="ppaction://media"/>
            <a:extLst>
              <a:ext uri="{FF2B5EF4-FFF2-40B4-BE49-F238E27FC236}">
                <a16:creationId xmlns:a16="http://schemas.microsoft.com/office/drawing/2014/main" xmlns="" id="{3A8EF577-9A41-45B0-8A0A-A3A413DE10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0118" y="21643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FFFF"/>
            </a:gs>
            <a:gs pos="27000">
              <a:srgbClr val="37CDF3"/>
            </a:gs>
            <a:gs pos="100000">
              <a:srgbClr val="6E9BE7"/>
            </a:gs>
          </a:gsLst>
          <a:lin ang="10800025" scaled="0"/>
        </a:gra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752026" y="1636723"/>
            <a:ext cx="10547245" cy="436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Frida Kahlo nacque il 6 luglio del 1907 a Coyoacán, Messico.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Frida fu una pittrice dalla vita travagliata, caratterizzata da personalità</a:t>
            </a:r>
            <a:endParaRPr sz="17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molto forte, unita a un talento artistico</a:t>
            </a:r>
            <a:r>
              <a:rPr lang="it-IT" sz="1700">
                <a:solidFill>
                  <a:srgbClr val="000000"/>
                </a:solidFill>
              </a:rPr>
              <a:t>, </a:t>
            </a: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aveva uno spirito indipendente</a:t>
            </a:r>
            <a:endParaRPr sz="17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 passionale, riluttante verso ogni convenzione sociale.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17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292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</a:pPr>
            <a:r>
              <a:rPr lang="it-IT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spirando a diventare medico, si iscrisse alla Escuela Nacional</a:t>
            </a:r>
            <a:endParaRPr sz="17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292"/>
              </a:spcBef>
              <a:spcAft>
                <a:spcPts val="0"/>
              </a:spcAft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preparatoria; qui incominciò a dipingere per divertimento i ritratti </a:t>
            </a:r>
            <a:endParaRPr sz="17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292"/>
              </a:spcBef>
              <a:spcAft>
                <a:spcPts val="0"/>
              </a:spcAft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dei compagni</a:t>
            </a:r>
            <a:r>
              <a:rPr lang="it-IT" sz="170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170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292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</a:pPr>
            <a:r>
              <a:rPr lang="it-IT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ll'età di 18 anni, rimase vittima di un incidente e in quel periodo </a:t>
            </a:r>
            <a:endParaRPr sz="17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292"/>
              </a:spcBef>
              <a:spcAft>
                <a:spcPts val="0"/>
              </a:spcAft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iniziò a dipingere suo un autoritratto.</a:t>
            </a:r>
            <a:endParaRPr sz="1700" i="0" u="none" strike="noStrike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it-IT"/>
              <a:t/>
            </a:r>
            <a:br>
              <a:rPr lang="it-IT"/>
            </a:br>
            <a:endParaRPr/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9833" y="1576973"/>
            <a:ext cx="3363979" cy="448082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VITA</a:t>
            </a:r>
            <a:endParaRPr/>
          </a:p>
        </p:txBody>
      </p:sp>
      <p:pic>
        <p:nvPicPr>
          <p:cNvPr id="2" name="Kahlo 2">
            <a:hlinkClick r:id="" action="ppaction://media"/>
            <a:extLst>
              <a:ext uri="{FF2B5EF4-FFF2-40B4-BE49-F238E27FC236}">
                <a16:creationId xmlns:a16="http://schemas.microsoft.com/office/drawing/2014/main" xmlns="" id="{F8C1D394-0EDC-430C-BAE3-E5185CDCA8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7915" y="605779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FFFF"/>
            </a:gs>
            <a:gs pos="27000">
              <a:srgbClr val="37CDF3"/>
            </a:gs>
            <a:gs pos="100000">
              <a:srgbClr val="6E9BE7"/>
            </a:gs>
          </a:gsLst>
          <a:lin ang="10800025" scaled="0"/>
        </a:gra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body" idx="1"/>
          </p:nvPr>
        </p:nvSpPr>
        <p:spPr>
          <a:xfrm>
            <a:off x="628847" y="1825625"/>
            <a:ext cx="7371300" cy="43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</a:pPr>
            <a:r>
              <a:rPr lang="it-IT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er contribuire finanziariamente alla sua famiglia, decise di sottoporre i </a:t>
            </a:r>
            <a:endParaRPr sz="17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suoi dipinti a Diego Rivera, illustre pittore dell'epoca, per avere una sua </a:t>
            </a:r>
            <a:endParaRPr sz="17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critica; il quale rimase molto colpito dallo stile moderno di Frida, tanto che </a:t>
            </a:r>
            <a:endParaRPr sz="17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prese sotto la propria ala e la inserì nella scena politica e culturale messicana.</a:t>
            </a:r>
            <a:endParaRPr/>
          </a:p>
          <a:p>
            <a:pPr marL="0" lvl="0" indent="0" algn="l" rtl="0">
              <a:spcBef>
                <a:spcPts val="111"/>
              </a:spcBef>
              <a:spcAft>
                <a:spcPts val="0"/>
              </a:spcAft>
              <a:buNone/>
            </a:pPr>
            <a:endParaRPr sz="1700">
              <a:solidFill>
                <a:srgbClr val="000000"/>
              </a:solidFill>
            </a:endParaRPr>
          </a:p>
          <a:p>
            <a:pPr marL="228600" lvl="0" indent="-222250" algn="l" rtl="0">
              <a:spcBef>
                <a:spcPts val="111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</a:pPr>
            <a:r>
              <a:rPr lang="it-IT" sz="1700"/>
              <a:t>Nel mentre Frida si innamorò di Rivera e nel 1929 si sposarono, nonostante </a:t>
            </a:r>
            <a:endParaRPr sz="1700"/>
          </a:p>
          <a:p>
            <a:pPr marL="0" lvl="0" indent="0" algn="l" rtl="0">
              <a:lnSpc>
                <a:spcPct val="90000"/>
              </a:lnSpc>
              <a:spcBef>
                <a:spcPts val="111"/>
              </a:spcBef>
              <a:spcAft>
                <a:spcPts val="0"/>
              </a:spcAft>
              <a:buNone/>
            </a:pPr>
            <a:r>
              <a:rPr lang="it-IT" sz="1700"/>
              <a:t>    fosse a conoscenza a cosa sarebbe andata incontro.</a:t>
            </a:r>
            <a:endParaRPr sz="1700"/>
          </a:p>
          <a:p>
            <a:pPr marL="0" lvl="0" indent="0" algn="l" rtl="0">
              <a:lnSpc>
                <a:spcPct val="90000"/>
              </a:lnSpc>
              <a:spcBef>
                <a:spcPts val="111"/>
              </a:spcBef>
              <a:spcAft>
                <a:spcPts val="0"/>
              </a:spcAft>
              <a:buNone/>
            </a:pPr>
            <a:endParaRPr sz="1700"/>
          </a:p>
          <a:p>
            <a:pPr marL="228600" lvl="0" indent="-222250" algn="l" rtl="0">
              <a:spcBef>
                <a:spcPts val="111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</a:pPr>
            <a:r>
              <a:rPr lang="it-IT" sz="1700">
                <a:solidFill>
                  <a:srgbClr val="000000"/>
                </a:solidFill>
              </a:rPr>
              <a:t>Da lui aveva assimilato uno stile naïf, che la portò a dipingere piccoli</a:t>
            </a:r>
            <a:endParaRPr sz="1700">
              <a:solidFill>
                <a:srgbClr val="000000"/>
              </a:solidFill>
            </a:endParaRPr>
          </a:p>
          <a:p>
            <a:pPr marL="228600" lvl="0" indent="0" algn="l" rtl="0">
              <a:spcBef>
                <a:spcPts val="111"/>
              </a:spcBef>
              <a:spcAft>
                <a:spcPts val="0"/>
              </a:spcAft>
              <a:buNone/>
            </a:pPr>
            <a:r>
              <a:rPr lang="it-IT" sz="1700">
                <a:solidFill>
                  <a:srgbClr val="000000"/>
                </a:solidFill>
              </a:rPr>
              <a:t>autoritratti ispirati all'arte popolare e alle tradizioni precolombiane.</a:t>
            </a:r>
            <a:endParaRPr sz="1700">
              <a:solidFill>
                <a:srgbClr val="000000"/>
              </a:solidFill>
            </a:endParaRPr>
          </a:p>
          <a:p>
            <a:pPr marL="228600" lvl="0" indent="0" algn="l" rtl="0">
              <a:spcBef>
                <a:spcPts val="111"/>
              </a:spcBef>
              <a:spcAft>
                <a:spcPts val="0"/>
              </a:spcAft>
              <a:buNone/>
            </a:pPr>
            <a:endParaRPr sz="1700">
              <a:solidFill>
                <a:srgbClr val="000000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11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Morì di embolia polmonare a 47 anni nel 1954.</a:t>
            </a:r>
            <a:endParaRPr sz="17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11"/>
              </a:spcBef>
              <a:spcAft>
                <a:spcPts val="0"/>
              </a:spcAft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 cremata e le sue ceneri sono conservate nella sua Casa Azul, oggi sede del Museo Frida Kahlo.</a:t>
            </a:r>
            <a:endParaRPr/>
          </a:p>
          <a:p>
            <a:pPr marL="228600" lvl="0" indent="-114300" algn="l" rtl="0">
              <a:lnSpc>
                <a:spcPct val="90000"/>
              </a:lnSpc>
              <a:spcBef>
                <a:spcPts val="11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</p:txBody>
      </p:sp>
      <p:sp>
        <p:nvSpPr>
          <p:cNvPr id="101" name="Google Shape;101;p15"/>
          <p:cNvSpPr txBox="1">
            <a:spLocks noGrp="1"/>
          </p:cNvSpPr>
          <p:nvPr>
            <p:ph type="title"/>
          </p:nvPr>
        </p:nvSpPr>
        <p:spPr>
          <a:xfrm>
            <a:off x="532066" y="48180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VITA</a:t>
            </a:r>
            <a:endParaRPr/>
          </a:p>
        </p:txBody>
      </p:sp>
      <p:pic>
        <p:nvPicPr>
          <p:cNvPr id="102" name="Google Shape;102;p15" descr="Frida Kahlo. Immagine: livrariasaccara.co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81385" y="1859924"/>
            <a:ext cx="3568960" cy="4282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ahlo 3">
            <a:hlinkClick r:id="" action="ppaction://media"/>
            <a:extLst>
              <a:ext uri="{FF2B5EF4-FFF2-40B4-BE49-F238E27FC236}">
                <a16:creationId xmlns:a16="http://schemas.microsoft.com/office/drawing/2014/main" xmlns="" id="{3DAE5725-A7E9-4D87-82D7-50364C5F46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5165" y="614267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FFFF"/>
            </a:gs>
            <a:gs pos="27000">
              <a:srgbClr val="37CDF3"/>
            </a:gs>
            <a:gs pos="100000">
              <a:srgbClr val="6E9BE7"/>
            </a:gs>
          </a:gsLst>
          <a:lin ang="10800025" scaled="0"/>
        </a:gra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t-IT"/>
              <a:t>OPERE E CORRENTI ARTISTICHE…</a:t>
            </a:r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2" name="Kahlo 4">
            <a:hlinkClick r:id="" action="ppaction://media"/>
            <a:extLst>
              <a:ext uri="{FF2B5EF4-FFF2-40B4-BE49-F238E27FC236}">
                <a16:creationId xmlns:a16="http://schemas.microsoft.com/office/drawing/2014/main" xmlns="" id="{94D3A69A-A76B-4032-BED3-EC885A4B1C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8" y="57356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FFFF"/>
            </a:gs>
            <a:gs pos="27000">
              <a:srgbClr val="37CDF3"/>
            </a:gs>
            <a:gs pos="100000">
              <a:srgbClr val="6E9BE7"/>
            </a:gs>
          </a:gsLst>
          <a:lin ang="10800025" scaled="0"/>
        </a:gra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ARTE NAIF</a:t>
            </a:r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body" idx="1"/>
          </p:nvPr>
        </p:nvSpPr>
        <p:spPr>
          <a:xfrm>
            <a:off x="838200" y="1486201"/>
            <a:ext cx="10515600" cy="46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it-IT" sz="1800" b="0" i="0" u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utoritratto con abito in velluto, 1926, Casa Azul (olio su tela)</a:t>
            </a:r>
            <a:endParaRPr b="0"/>
          </a:p>
          <a:p>
            <a:pPr marL="0" lvl="0" indent="0" algn="just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1700" b="0" i="0" u="none" strike="noStrike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Frida, rappresentata in primo piano, è seducente, calma </a:t>
            </a:r>
            <a:r>
              <a:rPr lang="it-IT" sz="1700" b="0" i="0" u="none" strike="noStrike">
                <a:latin typeface="Calibri"/>
                <a:ea typeface="Calibri"/>
                <a:cs typeface="Calibri"/>
                <a:sym typeface="Calibri"/>
              </a:rPr>
              <a:t>e seria.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it-IT" sz="1700">
                <a:latin typeface="Calibri"/>
                <a:ea typeface="Calibri"/>
                <a:cs typeface="Calibri"/>
                <a:sym typeface="Calibri"/>
              </a:rPr>
              <a:t>Il vestito è una veste da camera color rubino, la indossa sul corpo nudo; </a:t>
            </a:r>
            <a:endParaRPr sz="1700"/>
          </a:p>
          <a:p>
            <a:pPr marL="0" lvl="0" indent="0" algn="just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it-IT" sz="1700">
                <a:latin typeface="Calibri"/>
                <a:ea typeface="Calibri"/>
                <a:cs typeface="Calibri"/>
                <a:sym typeface="Calibri"/>
              </a:rPr>
              <a:t>il risvolto della veste ha un disegno di simboli che chiamano l'amore della 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it-IT" sz="1700">
                <a:latin typeface="Calibri"/>
                <a:ea typeface="Calibri"/>
                <a:cs typeface="Calibri"/>
                <a:sym typeface="Calibri"/>
              </a:rPr>
              <a:t>carne: fiori aperti, triangoli del giardino di Venere.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it-IT" sz="1700">
                <a:latin typeface="Calibri"/>
                <a:ea typeface="Calibri"/>
                <a:cs typeface="Calibri"/>
                <a:sym typeface="Calibri"/>
              </a:rPr>
              <a:t>La pelle bianca le labbra rosse come il velluto.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Frida si rappresenta come la Venere di Botticelli, che nasce dalle acque, </a:t>
            </a:r>
            <a:endParaRPr sz="17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però queste acque sono scure e lo sfondo in tempesta fa pensare a</a:t>
            </a:r>
            <a:r>
              <a:rPr lang="it-IT" sz="1700">
                <a:solidFill>
                  <a:srgbClr val="000000"/>
                </a:solidFill>
              </a:rPr>
              <a:t> </a:t>
            </a:r>
            <a:endParaRPr sz="1700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tutt’altro che alla Venere ma piuttosto al riemergere di un’annegata.</a:t>
            </a:r>
            <a:endParaRPr sz="1700" b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 onde infatti rappresentano la pesantezza dei giorni passati, la </a:t>
            </a:r>
            <a:endParaRPr sz="17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consapevolezza degli errori </a:t>
            </a:r>
            <a:r>
              <a:rPr lang="it-IT" sz="1700" b="0" i="0" u="none" strike="noStrike">
                <a:latin typeface="Calibri"/>
                <a:ea typeface="Calibri"/>
                <a:cs typeface="Calibri"/>
                <a:sym typeface="Calibri"/>
              </a:rPr>
              <a:t>commessi che lei tenta e spera di lasciarsi alle spalle.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it-IT" sz="1700">
                <a:latin typeface="Calibri"/>
                <a:ea typeface="Calibri"/>
                <a:cs typeface="Calibri"/>
                <a:sym typeface="Calibri"/>
              </a:rPr>
              <a:t>Oggi collocato al Museo de Bellas Artes a Città del Messico</a:t>
            </a:r>
            <a:endParaRPr/>
          </a:p>
        </p:txBody>
      </p:sp>
      <p:pic>
        <p:nvPicPr>
          <p:cNvPr id="117" name="Google Shape;11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32125" y="1898050"/>
            <a:ext cx="3683850" cy="4762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ahlo 5">
            <a:hlinkClick r:id="" action="ppaction://media"/>
            <a:extLst>
              <a:ext uri="{FF2B5EF4-FFF2-40B4-BE49-F238E27FC236}">
                <a16:creationId xmlns:a16="http://schemas.microsoft.com/office/drawing/2014/main" xmlns="" id="{CBB628F3-5CBE-430A-AD29-9A6F0A4548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4394" y="600551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FFFF"/>
            </a:gs>
            <a:gs pos="27000">
              <a:srgbClr val="37CDF3"/>
            </a:gs>
            <a:gs pos="100000">
              <a:srgbClr val="6E9BE7"/>
            </a:gs>
          </a:gsLst>
          <a:lin ang="10800025" scaled="0"/>
        </a:gra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title"/>
          </p:nvPr>
        </p:nvSpPr>
        <p:spPr>
          <a:xfrm>
            <a:off x="771525" y="3746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SURREALISMO</a:t>
            </a:r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body" idx="1"/>
          </p:nvPr>
        </p:nvSpPr>
        <p:spPr>
          <a:xfrm>
            <a:off x="573000" y="1342950"/>
            <a:ext cx="10780800" cy="54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⮚"/>
            </a:pPr>
            <a:r>
              <a:rPr lang="it-IT" sz="1800">
                <a:solidFill>
                  <a:srgbClr val="202124"/>
                </a:solidFill>
                <a:latin typeface="Verdana"/>
                <a:ea typeface="Verdana"/>
                <a:cs typeface="Verdana"/>
                <a:sym typeface="Verdana"/>
              </a:rPr>
              <a:t>R</a:t>
            </a:r>
            <a:r>
              <a:rPr lang="it-IT" sz="1800" b="0" i="0" u="none" strike="noStrike">
                <a:solidFill>
                  <a:srgbClr val="202124"/>
                </a:solidFill>
                <a:latin typeface="Verdana"/>
                <a:ea typeface="Verdana"/>
                <a:cs typeface="Verdana"/>
                <a:sym typeface="Verdana"/>
              </a:rPr>
              <a:t>itratto di Luther Burbank, San Francisco, 1931 (olio su masonite)</a:t>
            </a:r>
            <a:endParaRPr b="0"/>
          </a:p>
          <a:p>
            <a:pPr marL="0" lvl="0" indent="0" algn="l" rtl="0">
              <a:lnSpc>
                <a:spcPct val="90000"/>
              </a:lnSpc>
              <a:spcBef>
                <a:spcPts val="74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43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it-IT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Il soggetto dell’opera è Luther Burbank, un orticultore.</a:t>
            </a:r>
            <a:endParaRPr sz="1800" b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61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it-IT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Frida decide di realizzare un ritratto molto particolare, con Burbank </a:t>
            </a:r>
            <a:endParaRPr sz="18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61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it-IT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trasformato in una sorta di ibrido, metà uomo e metà albero. </a:t>
            </a:r>
            <a:endParaRPr sz="1800" b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it-IT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Nel ritratto, Luther sta reggendo una pianta unica, che appartiene </a:t>
            </a:r>
            <a:endParaRPr sz="18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it-IT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alla collezione di ibridi da lui realizzata, le radici di questa pianta sono </a:t>
            </a:r>
            <a:endParaRPr sz="18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it-IT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alimentate da un cadavere, che dovrebbe </a:t>
            </a: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essere </a:t>
            </a:r>
            <a:r>
              <a:rPr lang="it-IT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 stesso orticultore. 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it-IT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 b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18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it-IT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Frida, con questo ritratto, si allontana per la prima volta dalla </a:t>
            </a:r>
            <a:endParaRPr sz="18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18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it-IT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rappresentazione diretta del soggetto esterno. </a:t>
            </a:r>
            <a:endParaRPr sz="1800" b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it-IT" sz="1800">
                <a:solidFill>
                  <a:srgbClr val="000000"/>
                </a:solidFill>
              </a:rPr>
              <a:t>I</a:t>
            </a:r>
            <a:r>
              <a:rPr lang="it-IT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 questo ritratto, oltre che introdurre alcuni elementi </a:t>
            </a:r>
            <a:endParaRPr sz="18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it-IT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tipici del Surrealismo, aggiunge anche altre caratteristiche della cultura </a:t>
            </a:r>
            <a:endParaRPr sz="18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it-IT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messican</a:t>
            </a:r>
            <a:r>
              <a:rPr lang="it-IT" sz="1800">
                <a:solidFill>
                  <a:srgbClr val="000000"/>
                </a:solidFill>
              </a:rPr>
              <a:t>a</a:t>
            </a:r>
            <a:r>
              <a:rPr lang="it-IT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ne è un esempio il corpo del defunto situato alla base del ritratto.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Collocato oggi nella Collezione di Dolores a Città del Messico.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2478" y="1897674"/>
            <a:ext cx="3263175" cy="4745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ahlo 6">
            <a:hlinkClick r:id="" action="ppaction://media"/>
            <a:extLst>
              <a:ext uri="{FF2B5EF4-FFF2-40B4-BE49-F238E27FC236}">
                <a16:creationId xmlns:a16="http://schemas.microsoft.com/office/drawing/2014/main" xmlns="" id="{35EBD234-7431-4063-8C67-E07AE307B1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465" y="597742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FFFF"/>
            </a:gs>
            <a:gs pos="27000">
              <a:srgbClr val="37CDF3"/>
            </a:gs>
            <a:gs pos="100000">
              <a:srgbClr val="6E9BE7"/>
            </a:gs>
          </a:gsLst>
          <a:lin ang="10800025" scaled="0"/>
        </a:gra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ARTE NAIF</a:t>
            </a:r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body" idx="1"/>
          </p:nvPr>
        </p:nvSpPr>
        <p:spPr>
          <a:xfrm>
            <a:off x="555075" y="1522000"/>
            <a:ext cx="10798800" cy="46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 b="0" i="0" u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Il mio vestito è appeso là, 1933, New York (olio e collage su fibra dura)</a:t>
            </a:r>
            <a:endParaRPr b="0"/>
          </a:p>
          <a:p>
            <a:pPr marL="0" lvl="0" indent="0" algn="l" rtl="0">
              <a:lnSpc>
                <a:spcPct val="90000"/>
              </a:lnSpc>
              <a:spcBef>
                <a:spcPts val="818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0" i="0" u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818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Questo lavoro è l’unico collage che Frida Kahlo realizzò </a:t>
            </a:r>
            <a:endParaRPr sz="17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18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nella sua intera carriera</a:t>
            </a:r>
            <a:r>
              <a:rPr lang="it-IT" sz="1700">
                <a:solidFill>
                  <a:srgbClr val="000000"/>
                </a:solidFill>
              </a:rPr>
              <a:t>.</a:t>
            </a:r>
            <a:endParaRPr sz="1700" b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43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Nella confusa composizione, emergono elementi che rappresentano </a:t>
            </a:r>
            <a:endParaRPr sz="17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43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superficialità del capitalismo americano, testimoni del crollo della </a:t>
            </a:r>
            <a:endParaRPr sz="17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43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società umana e della relativa distruzione dei valori vitali per gli uomini.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43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it-IT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 centro</a:t>
            </a:r>
            <a:r>
              <a:rPr lang="it-IT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si nota</a:t>
            </a: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il tradizionale vestito di colore proveniente da Tehuantepec: </a:t>
            </a:r>
            <a:endParaRPr sz="17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43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 abito che Frida indossava molto spesso.</a:t>
            </a:r>
            <a:endParaRPr sz="1700" b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Quest’abito è circondato da un grande caos, quasi ad indicare che Frida </a:t>
            </a:r>
            <a:endParaRPr sz="17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it-IT" sz="17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 trova solo fisicamente in America, mentre la sua vera vita è in Messico. </a:t>
            </a:r>
            <a:endParaRPr sz="1700" b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it-IT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Collocato oggi alla Hoover Gallery, San Francisco.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4677" y="2077575"/>
            <a:ext cx="4576147" cy="465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ahlo 7">
            <a:hlinkClick r:id="" action="ppaction://media"/>
            <a:extLst>
              <a:ext uri="{FF2B5EF4-FFF2-40B4-BE49-F238E27FC236}">
                <a16:creationId xmlns:a16="http://schemas.microsoft.com/office/drawing/2014/main" xmlns="" id="{0EABE45A-B5F8-4E9B-9C9F-9B45D6DE49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393" y="607681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FFFF"/>
            </a:gs>
            <a:gs pos="27000">
              <a:srgbClr val="37CDF3"/>
            </a:gs>
            <a:gs pos="100000">
              <a:srgbClr val="6E9BE7"/>
            </a:gs>
          </a:gsLst>
          <a:lin ang="10800025" scaled="0"/>
        </a:gra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ARTE NAIF</a:t>
            </a:r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body" idx="1"/>
          </p:nvPr>
        </p:nvSpPr>
        <p:spPr>
          <a:xfrm>
            <a:off x="340225" y="1414575"/>
            <a:ext cx="11013600" cy="47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⮚"/>
            </a:pPr>
            <a:r>
              <a:rPr lang="it-IT" sz="1800">
                <a:solidFill>
                  <a:srgbClr val="202124"/>
                </a:solidFill>
                <a:latin typeface="Verdana"/>
                <a:ea typeface="Verdana"/>
                <a:cs typeface="Verdana"/>
                <a:sym typeface="Verdana"/>
              </a:rPr>
              <a:t>Autoritratto con la collana di spine e colibrì</a:t>
            </a:r>
            <a:r>
              <a:rPr lang="it-IT" sz="1800" b="0" i="0" u="none" strike="noStrike">
                <a:solidFill>
                  <a:srgbClr val="202124"/>
                </a:solidFill>
                <a:latin typeface="Verdana"/>
                <a:ea typeface="Verdana"/>
                <a:cs typeface="Verdana"/>
                <a:sym typeface="Verdana"/>
              </a:rPr>
              <a:t>, 1940 (olio su tela)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170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22222"/>
              </a:buClr>
              <a:buSzPts val="1700"/>
              <a:buNone/>
            </a:pPr>
            <a:r>
              <a:rPr lang="it-IT" sz="17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Gli animali sono simboli usati per esprimere i suoi sentimenti. </a:t>
            </a:r>
            <a:endParaRPr sz="17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22222"/>
              </a:buClr>
              <a:buSzPts val="1700"/>
              <a:buNone/>
            </a:pPr>
            <a:r>
              <a:rPr lang="it-IT" sz="17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La pittrice infatti si serve di loro come fossero le parole di un linguaggio dell’anima.</a:t>
            </a:r>
            <a:endParaRPr sz="1350">
              <a:solidFill>
                <a:srgbClr val="22222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22222"/>
              </a:buClr>
              <a:buSzPts val="1700"/>
              <a:buNone/>
            </a:pPr>
            <a:r>
              <a:rPr lang="it-IT" sz="17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Le spine che feriscono il suo collo facendo uscire sangue, sono il </a:t>
            </a:r>
            <a:endParaRPr sz="17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22222"/>
              </a:buClr>
              <a:buSzPts val="1700"/>
              <a:buNone/>
            </a:pPr>
            <a:r>
              <a:rPr lang="it-IT" sz="17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simbolo del dolore che la donna patì a seguito del divorzio da Diego Rivera. </a:t>
            </a:r>
            <a:endParaRPr sz="17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22222"/>
              </a:buClr>
              <a:buSzPts val="1700"/>
              <a:buNone/>
            </a:pPr>
            <a:r>
              <a:rPr lang="it-IT" sz="17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Appes</a:t>
            </a:r>
            <a:r>
              <a:rPr lang="it-IT" sz="1700">
                <a:solidFill>
                  <a:srgbClr val="222222"/>
                </a:solidFill>
              </a:rPr>
              <a:t>o</a:t>
            </a:r>
            <a:r>
              <a:rPr lang="it-IT" sz="17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alla collana vediamo un colibrì, simbolo di libertà e vita, ma in </a:t>
            </a:r>
            <a:endParaRPr sz="17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22222"/>
              </a:buClr>
              <a:buSzPts val="1700"/>
              <a:buNone/>
            </a:pPr>
            <a:r>
              <a:rPr lang="it-IT" sz="17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questo caso è morto; infatti nella tradizione popolare messicana, i colibrì </a:t>
            </a:r>
            <a:endParaRPr sz="17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22222"/>
              </a:buClr>
              <a:buSzPts val="1700"/>
              <a:buNone/>
            </a:pPr>
            <a:r>
              <a:rPr lang="it-IT" sz="17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morti sono utilizzati come amuleti per portare fortuna in amore; </a:t>
            </a:r>
            <a:endParaRPr sz="17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22222"/>
              </a:buClr>
              <a:buSzPts val="1700"/>
              <a:buNone/>
            </a:pPr>
            <a:r>
              <a:rPr lang="it-IT" sz="17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Frida però lo trasforma in un simbolo del matrimonio fallito.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22222"/>
              </a:buClr>
              <a:buSzPts val="1700"/>
              <a:buNone/>
            </a:pPr>
            <a:r>
              <a:rPr lang="it-IT" sz="17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La scimmia ragno nera sulla spalla destra potrebbe essere simbolo demoniaco, </a:t>
            </a:r>
            <a:endParaRPr sz="17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22222"/>
              </a:buClr>
              <a:buSzPts val="1700"/>
              <a:buNone/>
            </a:pPr>
            <a:r>
              <a:rPr lang="it-IT" sz="17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ma potrebbe rappresentare la maternità alla quale Frida dovette rinunciare a </a:t>
            </a:r>
            <a:endParaRPr sz="17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22222"/>
              </a:buClr>
              <a:buSzPts val="1700"/>
              <a:buNone/>
            </a:pPr>
            <a:r>
              <a:rPr lang="it-IT" sz="17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causa dell’incidente.</a:t>
            </a:r>
            <a:r>
              <a:rPr lang="it-IT" sz="17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141" name="Google Shape;141;p20" descr="Autoritratto con collana di spine, Frida Kahlo &gt; Artesplorando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8625" y="1862225"/>
            <a:ext cx="3766975" cy="483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ahlo 8">
            <a:hlinkClick r:id="" action="ppaction://media"/>
            <a:extLst>
              <a:ext uri="{FF2B5EF4-FFF2-40B4-BE49-F238E27FC236}">
                <a16:creationId xmlns:a16="http://schemas.microsoft.com/office/drawing/2014/main" xmlns="" id="{5FAE4D3C-3B10-4613-8766-F372518CD5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493" y="604526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FFFF"/>
            </a:gs>
            <a:gs pos="27000">
              <a:srgbClr val="37CDF3"/>
            </a:gs>
            <a:gs pos="100000">
              <a:srgbClr val="6E9BE7"/>
            </a:gs>
          </a:gsLst>
          <a:lin ang="10800025" scaled="0"/>
        </a:gra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ARTE NAIF</a:t>
            </a:r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Noto Sans Symbols"/>
              <a:buChar char="⮚"/>
            </a:pPr>
            <a:r>
              <a:rPr lang="it-IT" sz="1800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Autoritratto con la collana di spine e colibrì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>
                <a:srgbClr val="222222"/>
              </a:buClr>
              <a:buSzPts val="1700"/>
              <a:buNone/>
            </a:pPr>
            <a:r>
              <a:rPr lang="it-IT" sz="17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Sulla spalla sinistra della pittrice c’è un gatto nero con le orecchie abbassate e portate indietro: simbolo di sfortuna e di morte.</a:t>
            </a:r>
            <a:endParaRPr sz="17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>
                <a:srgbClr val="333333"/>
              </a:buClr>
              <a:buSzPts val="1700"/>
              <a:buNone/>
            </a:pPr>
            <a:r>
              <a:rPr lang="it-IT" sz="17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Le farfalle che Frida porta tra i capelli e le libellule che volano forse indicano un desiderio di libertà, di leggerezza e di resurrezione. Il fogliame rigoglioso è un simbolo e si riferisce alla fertilità della terra.</a:t>
            </a:r>
            <a:endParaRPr sz="1700" b="0" i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7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it-IT" sz="1700">
                <a:latin typeface="Calibri"/>
                <a:ea typeface="Calibri"/>
                <a:cs typeface="Calibri"/>
                <a:sym typeface="Calibri"/>
              </a:rPr>
              <a:t>Oggi conservato all’Harry Ransom Center presso la University of Texas di Austin</a:t>
            </a:r>
            <a:r>
              <a:rPr lang="it-IT"/>
              <a:t/>
            </a:r>
            <a:br>
              <a:rPr lang="it-IT"/>
            </a:b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49" name="Google Shape;14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4063" y="4642500"/>
            <a:ext cx="5643877" cy="22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ahlo 9">
            <a:hlinkClick r:id="" action="ppaction://media"/>
            <a:extLst>
              <a:ext uri="{FF2B5EF4-FFF2-40B4-BE49-F238E27FC236}">
                <a16:creationId xmlns:a16="http://schemas.microsoft.com/office/drawing/2014/main" xmlns="" id="{E8541130-7962-4966-8455-86B7ABA605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334" y="60301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719</Words>
  <Application>Microsoft Office PowerPoint</Application>
  <PresentationFormat>Personalizzato</PresentationFormat>
  <Paragraphs>135</Paragraphs>
  <Slides>11</Slides>
  <Notes>11</Notes>
  <HiddenSlides>0</HiddenSlides>
  <MMClips>11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7" baseType="lpstr">
      <vt:lpstr>Arial</vt:lpstr>
      <vt:lpstr>Calibri</vt:lpstr>
      <vt:lpstr>Verdana</vt:lpstr>
      <vt:lpstr>Noto Sans Symbols</vt:lpstr>
      <vt:lpstr>Helvetica Neue</vt:lpstr>
      <vt:lpstr>Tema di Office</vt:lpstr>
      <vt:lpstr>FRIDA KAHLO</vt:lpstr>
      <vt:lpstr>VITA</vt:lpstr>
      <vt:lpstr>VITA</vt:lpstr>
      <vt:lpstr>OPERE E CORRENTI ARTISTICHE…</vt:lpstr>
      <vt:lpstr>ARTE NAIF</vt:lpstr>
      <vt:lpstr>SURREALISMO</vt:lpstr>
      <vt:lpstr>ARTE NAIF</vt:lpstr>
      <vt:lpstr>ARTE NAIF</vt:lpstr>
      <vt:lpstr>ARTE NAIF</vt:lpstr>
      <vt:lpstr>ARTE NAIF</vt:lpstr>
      <vt:lpstr>SURREALISMO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FRIDA KAHLO</dc:title>
  <dc:creator>Docente-Didanet</dc:creator>
  <cp:lastModifiedBy>Docente-Didanet</cp:lastModifiedBy>
  <cp:revision>2</cp:revision>
  <dcterms:modified xsi:type="dcterms:W3CDTF">2020-11-27T11:37:14Z</dcterms:modified>
</cp:coreProperties>
</file>